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012C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07889"/>
            <a:ext cx="103632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OCTO_LOGO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" b="22079"/>
          <a:stretch/>
        </p:blipFill>
        <p:spPr>
          <a:xfrm>
            <a:off x="5421891" y="479310"/>
            <a:ext cx="1348216" cy="358891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 userDrawn="1"/>
        </p:nvSpPr>
        <p:spPr>
          <a:xfrm>
            <a:off x="0" y="838200"/>
            <a:ext cx="12192000" cy="381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Neutra Text Alt" panose="02000000000000000000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Neutra Text Alt" panose="02000000000000000000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Neutra Text Alt" panose="02000000000000000000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Neutra Text Alt" panose="02000000000000000000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Neutra Text Alt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rgbClr val="CDEB35"/>
                </a:solidFill>
              </a:rPr>
              <a:t>CUSTOMER SERVICE. ACCOUNTABILITY. EFFICIENCY. SECURITY. </a:t>
            </a:r>
          </a:p>
        </p:txBody>
      </p:sp>
      <p:pic>
        <p:nvPicPr>
          <p:cNvPr id="13" name="Picture 12" descr="WeAreWashintgonDCFinalLogo-3000px_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848" y="5334000"/>
            <a:ext cx="1606305" cy="126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68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05600" y="6410445"/>
            <a:ext cx="2032000" cy="365125"/>
          </a:xfrm>
          <a:prstGeom prst="rect">
            <a:avLst/>
          </a:prstGeom>
        </p:spPr>
        <p:txBody>
          <a:bodyPr/>
          <a:lstStyle/>
          <a:p>
            <a:fld id="{E059EAA3-934B-41DB-B3B1-806F4BE5CC37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</p:spPr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57200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12800" y="1981200"/>
            <a:ext cx="10566400" cy="449580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6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706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49784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1600200"/>
            <a:ext cx="49784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05600" y="6410445"/>
            <a:ext cx="2032000" cy="365125"/>
          </a:xfrm>
          <a:prstGeom prst="rect">
            <a:avLst/>
          </a:prstGeom>
        </p:spPr>
        <p:txBody>
          <a:bodyPr/>
          <a:lstStyle/>
          <a:p>
            <a:fld id="{8FB3498D-21C7-408B-8EF5-5B55DEF0BFD5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</p:spPr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1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705600" y="6410445"/>
            <a:ext cx="2032000" cy="365125"/>
          </a:xfrm>
          <a:prstGeom prst="rect">
            <a:avLst/>
          </a:prstGeom>
        </p:spPr>
        <p:txBody>
          <a:bodyPr/>
          <a:lstStyle/>
          <a:p>
            <a:fld id="{84DB246E-8FD1-42FF-94A4-E4133095C37A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</p:spPr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4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05600" y="6410445"/>
            <a:ext cx="2032000" cy="365125"/>
          </a:xfrm>
          <a:prstGeom prst="rect">
            <a:avLst/>
          </a:prstGeom>
        </p:spPr>
        <p:txBody>
          <a:bodyPr/>
          <a:lstStyle/>
          <a:p>
            <a:fld id="{A93939D4-B818-4372-B1EE-7CB6D5BBC74A}" type="datetime1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</p:spPr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711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3200" y="1447800"/>
            <a:ext cx="61976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864" y="2547892"/>
            <a:ext cx="39624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381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09792" y="1447800"/>
            <a:ext cx="4559808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547891"/>
            <a:ext cx="39624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786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808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C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1219200"/>
            <a:ext cx="10566400" cy="685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209800"/>
            <a:ext cx="105664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 descr="OCTO_LOGO.png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" b="22079"/>
          <a:stretch/>
        </p:blipFill>
        <p:spPr>
          <a:xfrm>
            <a:off x="5421892" y="137483"/>
            <a:ext cx="1348216" cy="358891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 userDrawn="1"/>
        </p:nvSpPr>
        <p:spPr>
          <a:xfrm>
            <a:off x="0" y="533400"/>
            <a:ext cx="12192000" cy="3810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Neutra Text Alt" panose="02000000000000000000" pitchFamily="2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Neutra Text Alt" panose="02000000000000000000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Neutra Text Alt" panose="02000000000000000000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Neutra Text Alt" panose="02000000000000000000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Neutra Text Alt" panose="02000000000000000000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400" b="1" dirty="0">
                <a:solidFill>
                  <a:srgbClr val="CDEB35"/>
                </a:solidFill>
              </a:rPr>
              <a:t>CUSTOMER SERVICE. ACCOUNTABILITY. EFFICIENCY. SECURITY. </a:t>
            </a:r>
          </a:p>
        </p:txBody>
      </p:sp>
      <p:pic>
        <p:nvPicPr>
          <p:cNvPr id="13" name="Picture 12" descr="WeAreWashintgonDCFinalLogo-3000px_white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0193" y="5973848"/>
            <a:ext cx="957699" cy="755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8410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Neutra Text Alt" panose="02000000000000000000" pitchFamily="2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Neutra Text Alt" panose="02000000000000000000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Neutra Text Alt" panose="020000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Neutra Text Alt" panose="020000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Neutra Text Alt" panose="020000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Neutra Text Alt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800" y="1920876"/>
            <a:ext cx="7772400" cy="1470025"/>
          </a:xfrm>
        </p:spPr>
        <p:txBody>
          <a:bodyPr/>
          <a:lstStyle/>
          <a:p>
            <a:r>
              <a:rPr lang="en-US" dirty="0"/>
              <a:t>Data Policy Implementation</a:t>
            </a:r>
            <a:br>
              <a:rPr lang="en-US" dirty="0"/>
            </a:br>
            <a:r>
              <a:rPr lang="en-US" dirty="0"/>
              <a:t> How to Measure Success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76248" y="3758340"/>
            <a:ext cx="40395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Barney Krucoff</a:t>
            </a:r>
            <a:br>
              <a:rPr lang="en-US" dirty="0"/>
            </a:br>
            <a:r>
              <a:rPr lang="en-US" dirty="0"/>
              <a:t>Chief Data Officer | Washington D.C.</a:t>
            </a:r>
            <a:br>
              <a:rPr lang="en-US" dirty="0"/>
            </a:br>
            <a:r>
              <a:rPr lang="en-US" dirty="0"/>
              <a:t>Office of the Chief Technology Officer (OCTO)</a:t>
            </a:r>
            <a:br>
              <a:rPr lang="en-US" dirty="0"/>
            </a:br>
            <a:r>
              <a:rPr lang="en-US" dirty="0"/>
              <a:t>barney.kurocff@dc.gov | opendata.dc.gov</a:t>
            </a:r>
          </a:p>
        </p:txBody>
      </p:sp>
    </p:spTree>
    <p:extLst>
      <p:ext uri="{BB962C8B-B14F-4D97-AF65-F5344CB8AC3E}">
        <p14:creationId xmlns:p14="http://schemas.microsoft.com/office/powerpoint/2010/main" val="487094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What’s New in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Mayor Bowers Signature 4/27/2017!</a:t>
            </a:r>
          </a:p>
          <a:p>
            <a:r>
              <a:rPr lang="en-US" dirty="0"/>
              <a:t>Announced 5/4/2017</a:t>
            </a:r>
          </a:p>
          <a:p>
            <a:r>
              <a:rPr lang="en-US" dirty="0"/>
              <a:t>Data policy can be found at: </a:t>
            </a:r>
            <a:r>
              <a:rPr lang="en-US" u="sng" dirty="0">
                <a:solidFill>
                  <a:srgbClr val="FFC000"/>
                </a:solidFill>
              </a:rPr>
              <a:t>https://octo.dc.gov/page/district-columbia-data-policy</a:t>
            </a:r>
            <a:endParaRPr lang="en-US" dirty="0">
              <a:solidFill>
                <a:srgbClr val="FFC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09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9144000" cy="1143000"/>
          </a:xfrm>
        </p:spPr>
        <p:txBody>
          <a:bodyPr/>
          <a:lstStyle/>
          <a:p>
            <a:pPr algn="ctr"/>
            <a:r>
              <a:rPr lang="en-US" dirty="0"/>
              <a:t>Enterprise dataset inventory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133600" y="1828800"/>
            <a:ext cx="7924800" cy="4648200"/>
          </a:xfrm>
        </p:spPr>
        <p:txBody>
          <a:bodyPr>
            <a:normAutofit fontScale="62500" lnSpcReduction="2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May 4: </a:t>
            </a:r>
            <a:r>
              <a:rPr lang="en-US" dirty="0"/>
              <a:t>Mayoral Order 2017-115, District of Columbia Data Policy Announced </a:t>
            </a:r>
          </a:p>
          <a:p>
            <a:r>
              <a:rPr lang="en-US" dirty="0">
                <a:solidFill>
                  <a:srgbClr val="FFFF00"/>
                </a:solidFill>
              </a:rPr>
              <a:t>June 5: </a:t>
            </a:r>
            <a:r>
              <a:rPr lang="en-US" dirty="0" err="1"/>
              <a:t>AISO</a:t>
            </a:r>
            <a:r>
              <a:rPr lang="en-US" dirty="0"/>
              <a:t> and ADO selection process complete and reported to OCTO. (Section IV B and D)</a:t>
            </a:r>
          </a:p>
          <a:p>
            <a:r>
              <a:rPr lang="en-US" dirty="0">
                <a:solidFill>
                  <a:srgbClr val="FFFF00"/>
                </a:solidFill>
              </a:rPr>
              <a:t>Week of June 5: </a:t>
            </a:r>
            <a:r>
              <a:rPr lang="en-US" dirty="0"/>
              <a:t>OCTO Data Team liaisons will start actively contacting </a:t>
            </a:r>
            <a:r>
              <a:rPr lang="en-US" dirty="0" err="1"/>
              <a:t>ADOs</a:t>
            </a:r>
            <a:r>
              <a:rPr lang="en-US" dirty="0"/>
              <a:t>* (</a:t>
            </a:r>
            <a:r>
              <a:rPr lang="en-US" dirty="0">
                <a:solidFill>
                  <a:srgbClr val="FFFF00"/>
                </a:solidFill>
              </a:rPr>
              <a:t>need one volunteer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----------</a:t>
            </a:r>
          </a:p>
          <a:p>
            <a:r>
              <a:rPr lang="en-US" dirty="0">
                <a:solidFill>
                  <a:srgbClr val="FFFF00"/>
                </a:solidFill>
              </a:rPr>
              <a:t>November 28: </a:t>
            </a:r>
            <a:r>
              <a:rPr lang="en-US" dirty="0"/>
              <a:t>Agency contributions to the Data Inventory must be complete.</a:t>
            </a:r>
          </a:p>
          <a:p>
            <a:r>
              <a:rPr lang="en-US" dirty="0">
                <a:solidFill>
                  <a:srgbClr val="FFFF00"/>
                </a:solidFill>
              </a:rPr>
              <a:t>January 26, 2018: </a:t>
            </a:r>
            <a:r>
              <a:rPr lang="en-US" dirty="0"/>
              <a:t>Data Inventory is published as Level 0, Open</a:t>
            </a:r>
          </a:p>
          <a:p>
            <a:r>
              <a:rPr lang="en-US" dirty="0">
                <a:solidFill>
                  <a:srgbClr val="FFFF00"/>
                </a:solidFill>
              </a:rPr>
              <a:t>Future</a:t>
            </a:r>
            <a:r>
              <a:rPr lang="en-US" dirty="0"/>
              <a:t>, updated data inventories will be published on November 1 of each year.</a:t>
            </a:r>
          </a:p>
        </p:txBody>
      </p:sp>
    </p:spTree>
    <p:extLst>
      <p:ext uri="{BB962C8B-B14F-4D97-AF65-F5344CB8AC3E}">
        <p14:creationId xmlns:p14="http://schemas.microsoft.com/office/powerpoint/2010/main" val="3089979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6791" y="685800"/>
            <a:ext cx="7924800" cy="1143000"/>
          </a:xfrm>
        </p:spPr>
        <p:txBody>
          <a:bodyPr/>
          <a:lstStyle/>
          <a:p>
            <a:pPr algn="ctr"/>
            <a:r>
              <a:rPr lang="en-US" dirty="0"/>
              <a:t>Your agency may be halfway through your inventory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What the DC Council typically asks:</a:t>
            </a:r>
          </a:p>
          <a:p>
            <a:r>
              <a:rPr lang="en-US" dirty="0"/>
              <a:t>Please identify all databases maintained by your office, including the following:</a:t>
            </a:r>
          </a:p>
          <a:p>
            <a:pPr lvl="1"/>
            <a:r>
              <a:rPr lang="en-US" dirty="0"/>
              <a:t>A detailed description of the information tracking within each system;</a:t>
            </a:r>
          </a:p>
          <a:p>
            <a:pPr lvl="1"/>
            <a:r>
              <a:rPr lang="en-US" dirty="0"/>
              <a:t>The age of the system and any substantial upgrades that have been made or planned to be made;</a:t>
            </a:r>
          </a:p>
          <a:p>
            <a:pPr lvl="1"/>
            <a:r>
              <a:rPr lang="en-US" dirty="0"/>
              <a:t>How the information is protected; and</a:t>
            </a:r>
          </a:p>
          <a:p>
            <a:pPr lvl="1"/>
            <a:r>
              <a:rPr lang="en-US" dirty="0"/>
              <a:t>Whether the public can be granted access to all or part of each system.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62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7924800" cy="1143000"/>
          </a:xfrm>
        </p:spPr>
        <p:txBody>
          <a:bodyPr/>
          <a:lstStyle/>
          <a:p>
            <a:pPr algn="ctr"/>
            <a:r>
              <a:rPr lang="en-US" dirty="0"/>
              <a:t>How will WE measure success?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081191"/>
              </p:ext>
            </p:extLst>
          </p:nvPr>
        </p:nvGraphicFramePr>
        <p:xfrm>
          <a:off x="464949" y="1981199"/>
          <a:ext cx="10786820" cy="3886205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7473461">
                  <a:extLst>
                    <a:ext uri="{9D8B030D-6E8A-4147-A177-3AD203B41FA5}">
                      <a16:colId xmlns:a16="http://schemas.microsoft.com/office/drawing/2014/main" val="659087834"/>
                    </a:ext>
                  </a:extLst>
                </a:gridCol>
                <a:gridCol w="3313359">
                  <a:extLst>
                    <a:ext uri="{9D8B030D-6E8A-4147-A177-3AD203B41FA5}">
                      <a16:colId xmlns:a16="http://schemas.microsoft.com/office/drawing/2014/main" val="3908906830"/>
                    </a:ext>
                  </a:extLst>
                </a:gridCol>
              </a:tblGrid>
              <a:tr h="3497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Criteria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Question/Answer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937743"/>
                  </a:ext>
                </a:extLst>
              </a:tr>
              <a:tr h="34988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Executive Sponsorship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2913941"/>
                  </a:ext>
                </a:extLst>
              </a:tr>
              <a:tr h="34988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</a:rPr>
                        <a:t>Has the Mayor signed the policy?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Yes! 4/27/2017</a:t>
                      </a:r>
                      <a:endParaRPr lang="en-US" sz="1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5116910"/>
                  </a:ext>
                </a:extLst>
              </a:tr>
              <a:tr h="34988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</a:rPr>
                        <a:t>Has the Chief Technology Officer named a </a:t>
                      </a:r>
                      <a:r>
                        <a:rPr lang="en-US" sz="1800" b="0" dirty="0" err="1">
                          <a:effectLst/>
                        </a:rPr>
                        <a:t>CDO</a:t>
                      </a:r>
                      <a:r>
                        <a:rPr lang="en-US" sz="1800" b="0" dirty="0">
                          <a:effectLst/>
                        </a:rPr>
                        <a:t>?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Yes! Barney.Krucoff@dc.gov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2980477"/>
                  </a:ext>
                </a:extLst>
              </a:tr>
              <a:tr h="34988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</a:rPr>
                        <a:t>Has the Chief Technology Officer named a </a:t>
                      </a:r>
                      <a:r>
                        <a:rPr lang="en-US" sz="1800" b="0" dirty="0" err="1">
                          <a:effectLst/>
                        </a:rPr>
                        <a:t>CISO</a:t>
                      </a:r>
                      <a:r>
                        <a:rPr lang="en-US" sz="1800" b="0" dirty="0">
                          <a:effectLst/>
                        </a:rPr>
                        <a:t>?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Yes! John.MacMichael@dc.gov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1400196"/>
                  </a:ext>
                </a:extLst>
              </a:tr>
              <a:tr h="34988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</a:rPr>
                        <a:t>Is OCA reinforcing policy through the Stat and </a:t>
                      </a:r>
                      <a:r>
                        <a:rPr lang="en-US" sz="1800" b="0" dirty="0" err="1">
                          <a:effectLst/>
                        </a:rPr>
                        <a:t>KPI</a:t>
                      </a:r>
                      <a:r>
                        <a:rPr lang="en-US" sz="1800" b="0" dirty="0">
                          <a:effectLst/>
                        </a:rPr>
                        <a:t> processes?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Yes/No</a:t>
                      </a:r>
                      <a:endParaRPr lang="en-US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8513644"/>
                  </a:ext>
                </a:extLst>
              </a:tr>
              <a:tr h="34988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Public Body Participation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5792537"/>
                  </a:ext>
                </a:extLst>
              </a:tr>
              <a:tr h="718564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</a:rPr>
                        <a:t>Have Public Body Directors designated </a:t>
                      </a:r>
                      <a:r>
                        <a:rPr lang="en-US" sz="1800" b="0" dirty="0" err="1">
                          <a:effectLst/>
                        </a:rPr>
                        <a:t>ADOs</a:t>
                      </a:r>
                      <a:r>
                        <a:rPr lang="en-US" sz="1800" b="0" dirty="0">
                          <a:effectLst/>
                        </a:rPr>
                        <a:t>?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# of #? Mayoral bodies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</a:rPr>
                        <a:t># of #? Independent bodies</a:t>
                      </a:r>
                      <a:endParaRPr lang="en-US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5318198"/>
                  </a:ext>
                </a:extLst>
              </a:tr>
              <a:tr h="718564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</a:rPr>
                        <a:t>Have Public Body Directors designated </a:t>
                      </a:r>
                      <a:r>
                        <a:rPr lang="en-US" sz="1800" b="0" dirty="0" err="1">
                          <a:effectLst/>
                        </a:rPr>
                        <a:t>AISOs</a:t>
                      </a:r>
                      <a:r>
                        <a:rPr lang="en-US" sz="1800" b="0" dirty="0">
                          <a:effectLst/>
                        </a:rPr>
                        <a:t>?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# of #? Mayoral bodies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# of #? Independent bodies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6871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741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7924800" cy="1143000"/>
          </a:xfrm>
        </p:spPr>
        <p:txBody>
          <a:bodyPr/>
          <a:lstStyle/>
          <a:p>
            <a:pPr algn="ctr"/>
            <a:r>
              <a:rPr lang="en-US" dirty="0"/>
              <a:t>How will WE measure success?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7034"/>
              </p:ext>
            </p:extLst>
          </p:nvPr>
        </p:nvGraphicFramePr>
        <p:xfrm>
          <a:off x="650929" y="1447801"/>
          <a:ext cx="10523349" cy="5266595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7290920">
                  <a:extLst>
                    <a:ext uri="{9D8B030D-6E8A-4147-A177-3AD203B41FA5}">
                      <a16:colId xmlns:a16="http://schemas.microsoft.com/office/drawing/2014/main" val="659087834"/>
                    </a:ext>
                  </a:extLst>
                </a:gridCol>
                <a:gridCol w="3232429">
                  <a:extLst>
                    <a:ext uri="{9D8B030D-6E8A-4147-A177-3AD203B41FA5}">
                      <a16:colId xmlns:a16="http://schemas.microsoft.com/office/drawing/2014/main" val="3908906830"/>
                    </a:ext>
                  </a:extLst>
                </a:gridCol>
              </a:tblGrid>
              <a:tr h="3311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Criteria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Question/Answer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937743"/>
                  </a:ext>
                </a:extLst>
              </a:tr>
              <a:tr h="33122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Enterprise Dataset Inventory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2913941"/>
                  </a:ext>
                </a:extLst>
              </a:tr>
              <a:tr h="331229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Did OCTO release the data inventory tool within 60 days?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Yes/No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5116910"/>
                  </a:ext>
                </a:extLst>
              </a:tr>
              <a:tr h="330332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OCTO released a list of eligible and mandated public bodies?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Yes/No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2980477"/>
                  </a:ext>
                </a:extLst>
              </a:tr>
              <a:tr h="352506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OCTO provided public bodies training on the inventory process?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of # eligible bodies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1400196"/>
                  </a:ext>
                </a:extLst>
              </a:tr>
              <a:tr h="50369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OCTO publicly released the Enterprise Dataset Inventory within 270 days of the release of the inventory tool?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Yes/No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8513644"/>
                  </a:ext>
                </a:extLst>
              </a:tr>
              <a:tr h="50369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that inventory being maintained during the year between major releases?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Yes/No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5792537"/>
                  </a:ext>
                </a:extLst>
              </a:tr>
              <a:tr h="68024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Inventory breadth: How many public bodies have listed at least one dataset?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of # eligible bodies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of # mandated bodies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5318198"/>
                  </a:ext>
                </a:extLst>
              </a:tr>
              <a:tr h="289508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public bodies have not inventoried at least one dataset?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6871226"/>
                  </a:ext>
                </a:extLst>
              </a:tr>
              <a:tr h="288546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Inventory depth: What is the number of datasets inventoried?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1379826"/>
                  </a:ext>
                </a:extLst>
              </a:tr>
              <a:tr h="504956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 of all Inventoried Enterprise Datasets reviewed by General Counsels or their designees.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0985007"/>
                  </a:ext>
                </a:extLst>
              </a:tr>
              <a:tr h="680247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 there observed gaps in the data inventory?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Listing of gaps in inventory produced by OGAG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608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007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7924800" cy="1143000"/>
          </a:xfrm>
        </p:spPr>
        <p:txBody>
          <a:bodyPr/>
          <a:lstStyle/>
          <a:p>
            <a:pPr algn="ctr"/>
            <a:r>
              <a:rPr lang="en-US" dirty="0"/>
              <a:t>How will WE measure success?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173693"/>
              </p:ext>
            </p:extLst>
          </p:nvPr>
        </p:nvGraphicFramePr>
        <p:xfrm>
          <a:off x="433953" y="1447800"/>
          <a:ext cx="11608230" cy="5285668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8042561">
                  <a:extLst>
                    <a:ext uri="{9D8B030D-6E8A-4147-A177-3AD203B41FA5}">
                      <a16:colId xmlns:a16="http://schemas.microsoft.com/office/drawing/2014/main" val="659087834"/>
                    </a:ext>
                  </a:extLst>
                </a:gridCol>
                <a:gridCol w="3565669">
                  <a:extLst>
                    <a:ext uri="{9D8B030D-6E8A-4147-A177-3AD203B41FA5}">
                      <a16:colId xmlns:a16="http://schemas.microsoft.com/office/drawing/2014/main" val="390890683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Criteria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Question / Answer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937743"/>
                  </a:ext>
                </a:extLst>
              </a:tr>
              <a:tr h="28637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Enterprise Dataset Classification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2913941"/>
                  </a:ext>
                </a:extLst>
              </a:tr>
              <a:tr h="275981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is the breakdown of datasets by classification 0 to 4?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Pie Chart # and 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5116910"/>
                  </a:ext>
                </a:extLst>
              </a:tr>
              <a:tr h="47962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the percentage of Level 0 datasets increasing year over year?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Level 0 / Total compared to previous year as of Oct 1.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2980477"/>
                  </a:ext>
                </a:extLst>
              </a:tr>
              <a:tr h="28637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Complementary Relationship Between Open</a:t>
                      </a:r>
                      <a:r>
                        <a:rPr lang="en-US" sz="2000" b="1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</a:t>
                      </a: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ata and FOIA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1400196"/>
                  </a:ext>
                </a:extLst>
              </a:tr>
              <a:tr h="47962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 of eligible agencies with accounts on tracking/processing system (currently FOIA Express)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of #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8513644"/>
                  </a:ext>
                </a:extLst>
              </a:tr>
              <a:tr h="47962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 there datasets that have been holistically released under FOIA not classified Level 1 or below?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5792537"/>
                  </a:ext>
                </a:extLst>
              </a:tr>
              <a:tr h="588139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FOIA request metadata being released as open data in a timely manner as prescribed by the policy?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Yes/No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5318198"/>
                  </a:ext>
                </a:extLst>
              </a:tr>
              <a:tr h="72903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FOIA request metadata being released as open data in a safe manner respectful of privacy and security concerns?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OGAG Opinion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6871226"/>
                  </a:ext>
                </a:extLst>
              </a:tr>
              <a:tr h="588139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2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datasets have been classified as level 1 and stated reason?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Listing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9354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218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7924800" cy="1143000"/>
          </a:xfrm>
        </p:spPr>
        <p:txBody>
          <a:bodyPr/>
          <a:lstStyle/>
          <a:p>
            <a:pPr algn="ctr"/>
            <a:r>
              <a:rPr lang="en-US" dirty="0"/>
              <a:t>How will WE measure success?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944697"/>
              </p:ext>
            </p:extLst>
          </p:nvPr>
        </p:nvGraphicFramePr>
        <p:xfrm>
          <a:off x="433952" y="1618281"/>
          <a:ext cx="11561736" cy="3831406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7996067">
                  <a:extLst>
                    <a:ext uri="{9D8B030D-6E8A-4147-A177-3AD203B41FA5}">
                      <a16:colId xmlns:a16="http://schemas.microsoft.com/office/drawing/2014/main" val="659087834"/>
                    </a:ext>
                  </a:extLst>
                </a:gridCol>
                <a:gridCol w="3565669">
                  <a:extLst>
                    <a:ext uri="{9D8B030D-6E8A-4147-A177-3AD203B41FA5}">
                      <a16:colId xmlns:a16="http://schemas.microsoft.com/office/drawing/2014/main" val="390890683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Criteria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Question / Answer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937743"/>
                  </a:ext>
                </a:extLst>
              </a:tr>
              <a:tr h="28637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Performance of OCTO </a:t>
                      </a:r>
                      <a:r>
                        <a:rPr lang="en-US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CDO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2913941"/>
                  </a:ext>
                </a:extLst>
              </a:tr>
              <a:tr h="275981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</a:t>
                      </a:r>
                      <a:r>
                        <a:rPr lang="en-US" sz="18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CDO</a:t>
                      </a: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regularly convened </a:t>
                      </a:r>
                      <a:r>
                        <a:rPr lang="en-US" sz="18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ADOs</a:t>
                      </a: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Yes/No and # meetings held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5116910"/>
                  </a:ext>
                </a:extLst>
              </a:tr>
              <a:tr h="47962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</a:t>
                      </a:r>
                      <a:r>
                        <a:rPr lang="en-US" sz="18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CDO</a:t>
                      </a: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designated any citywide domain tables during period?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Yes/No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2980477"/>
                  </a:ext>
                </a:extLst>
              </a:tr>
              <a:tr h="47962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</a:t>
                      </a:r>
                      <a:r>
                        <a:rPr lang="en-US" sz="18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CDO</a:t>
                      </a: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published a list of enterprise datasets targeted for release in the coming year?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Yes/No and listing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8513644"/>
                  </a:ext>
                </a:extLst>
              </a:tr>
              <a:tr h="47962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Did the </a:t>
                      </a:r>
                      <a:r>
                        <a:rPr lang="en-US" sz="1800" b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CDO</a:t>
                      </a: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release the targeted datasets identified in the previous year?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Percentage and listing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5792537"/>
                  </a:ext>
                </a:extLst>
              </a:tr>
              <a:tr h="588139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a streamlined process for sharing level 1 and level 2 datasets across agencies been established?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Yes/No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5318198"/>
                  </a:ext>
                </a:extLst>
              </a:tr>
              <a:tr h="72903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the open data portal operational and working as anticipated?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 by OGAG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6871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992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7924800" cy="1143000"/>
          </a:xfrm>
        </p:spPr>
        <p:txBody>
          <a:bodyPr/>
          <a:lstStyle/>
          <a:p>
            <a:pPr algn="ctr"/>
            <a:r>
              <a:rPr lang="en-US" dirty="0"/>
              <a:t>How will WE measure success?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272597"/>
              </p:ext>
            </p:extLst>
          </p:nvPr>
        </p:nvGraphicFramePr>
        <p:xfrm>
          <a:off x="387458" y="1618281"/>
          <a:ext cx="11608230" cy="3250885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8042561">
                  <a:extLst>
                    <a:ext uri="{9D8B030D-6E8A-4147-A177-3AD203B41FA5}">
                      <a16:colId xmlns:a16="http://schemas.microsoft.com/office/drawing/2014/main" val="659087834"/>
                    </a:ext>
                  </a:extLst>
                </a:gridCol>
                <a:gridCol w="3565669">
                  <a:extLst>
                    <a:ext uri="{9D8B030D-6E8A-4147-A177-3AD203B41FA5}">
                      <a16:colId xmlns:a16="http://schemas.microsoft.com/office/drawing/2014/main" val="390890683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Criteria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Question / Answer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937743"/>
                  </a:ext>
                </a:extLst>
              </a:tr>
              <a:tr h="28637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OGAG Performance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2913941"/>
                  </a:ext>
                </a:extLst>
              </a:tr>
              <a:tr h="275981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OGAG participated in the open enterprise dataset prioritization process including soliciting and prioritizing public comments?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Yes/No &amp; listing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5116910"/>
                  </a:ext>
                </a:extLst>
              </a:tr>
              <a:tr h="47962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OGAG aware of public comments where open data is considered a threat to privacy, safety or security?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Yes/No &amp; listing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2980477"/>
                  </a:ext>
                </a:extLst>
              </a:tr>
              <a:tr h="47962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OGAG considered making recommendations for improvement of the data policy?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Yes/No &amp; listing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8513644"/>
                  </a:ext>
                </a:extLst>
              </a:tr>
              <a:tr h="479623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OGAG evaluated the data policy at least once during the year using these criteria?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Yes/No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57925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None/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Has OGAG considered modification of these criteria for the coming year?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Yes/No recommendation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5318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293396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738</Words>
  <Application>Microsoft Office PowerPoint</Application>
  <PresentationFormat>Widescreen</PresentationFormat>
  <Paragraphs>115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Calibri</vt:lpstr>
      <vt:lpstr>Neutra Text Alt</vt:lpstr>
      <vt:lpstr>Times New Roman</vt:lpstr>
      <vt:lpstr>Horizon</vt:lpstr>
      <vt:lpstr>Data Policy Implementation  How to Measure Success</vt:lpstr>
      <vt:lpstr>What’s New in policy</vt:lpstr>
      <vt:lpstr>Enterprise dataset inventory timeline</vt:lpstr>
      <vt:lpstr>Your agency may be halfway through your inventory</vt:lpstr>
      <vt:lpstr>How will WE measure success?</vt:lpstr>
      <vt:lpstr>How will WE measure success?</vt:lpstr>
      <vt:lpstr>How will WE measure success?</vt:lpstr>
      <vt:lpstr>How will WE measure success?</vt:lpstr>
      <vt:lpstr>How will WE measure success?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Krucoff, Barney (OCTO)</dc:creator>
  <cp:lastModifiedBy>Krucoff, Barney (OCTO)</cp:lastModifiedBy>
  <cp:revision>2</cp:revision>
  <dcterms:created xsi:type="dcterms:W3CDTF">2017-05-18T17:49:04Z</dcterms:created>
  <dcterms:modified xsi:type="dcterms:W3CDTF">2017-05-18T18:00:39Z</dcterms:modified>
</cp:coreProperties>
</file>